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86F8-5408-470F-82AA-A79793A4672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CA415-1F81-4DFC-9500-7C57572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2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966691"/>
            <a:ext cx="12192000" cy="891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439334" y="-174413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US" sz="2400" dirty="0">
              <a:solidFill>
                <a:srgbClr val="50B3C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583543"/>
            <a:ext cx="12192000" cy="2433736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0" name="Picture 9" descr="Cognizant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135" y="449761"/>
            <a:ext cx="3010872" cy="912745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8801" y="2830705"/>
            <a:ext cx="11046177" cy="5723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3411747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267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58801" y="4198597"/>
            <a:ext cx="11046177" cy="5947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Speaker Name /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322882" y="6202135"/>
            <a:ext cx="186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200" dirty="0">
                <a:solidFill>
                  <a:srgbClr val="141414"/>
                </a:solidFill>
                <a:cs typeface="Arial"/>
              </a:rPr>
              <a:t>© 2017 Cognizant </a:t>
            </a:r>
          </a:p>
        </p:txBody>
      </p:sp>
    </p:spTree>
    <p:extLst>
      <p:ext uri="{BB962C8B-B14F-4D97-AF65-F5344CB8AC3E}">
        <p14:creationId xmlns:p14="http://schemas.microsoft.com/office/powerpoint/2010/main" val="90173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339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2878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84" b="8136"/>
          <a:stretch/>
        </p:blipFill>
        <p:spPr>
          <a:xfrm>
            <a:off x="-10648" y="-17231"/>
            <a:ext cx="12215088" cy="63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18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339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2878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6" t="5273" r="547" b="5626"/>
          <a:stretch/>
        </p:blipFill>
        <p:spPr>
          <a:xfrm>
            <a:off x="1" y="1"/>
            <a:ext cx="12191999" cy="62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66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339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2878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91" r="489"/>
          <a:stretch/>
        </p:blipFill>
        <p:spPr>
          <a:xfrm>
            <a:off x="1" y="-17233"/>
            <a:ext cx="12191999" cy="63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3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84" b="8136"/>
          <a:stretch/>
        </p:blipFill>
        <p:spPr>
          <a:xfrm>
            <a:off x="-9345" y="-29673"/>
            <a:ext cx="12215088" cy="6305129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74800" y="1509060"/>
            <a:ext cx="9127067" cy="37573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467" baseline="0">
                <a:solidFill>
                  <a:schemeClr val="tx2"/>
                </a:solidFill>
              </a:defRPr>
            </a:lvl1pPr>
            <a:lvl2pPr marL="609585" indent="0">
              <a:buNone/>
              <a:defRPr>
                <a:solidFill>
                  <a:schemeClr val="tx2"/>
                </a:solidFill>
              </a:defRPr>
            </a:lvl2pPr>
            <a:lvl3pPr marL="1219170" indent="0">
              <a:buNone/>
              <a:defRPr>
                <a:solidFill>
                  <a:schemeClr val="tx2"/>
                </a:solidFill>
              </a:defRPr>
            </a:lvl3pPr>
            <a:lvl4pPr marL="1828754" indent="0">
              <a:buNone/>
              <a:defRPr>
                <a:solidFill>
                  <a:schemeClr val="tx2"/>
                </a:solidFill>
              </a:defRPr>
            </a:lvl4pPr>
            <a:lvl5pPr marL="243833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40477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6" t="5273" r="547" b="5626"/>
          <a:stretch/>
        </p:blipFill>
        <p:spPr>
          <a:xfrm>
            <a:off x="2" y="-12441"/>
            <a:ext cx="12191999" cy="62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08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91" r="489"/>
          <a:stretch/>
        </p:blipFill>
        <p:spPr>
          <a:xfrm>
            <a:off x="3097" y="-17233"/>
            <a:ext cx="12191999" cy="63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70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44289" y="317500"/>
            <a:ext cx="11151809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28789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Full Page Media Here</a:t>
            </a:r>
          </a:p>
        </p:txBody>
      </p:sp>
    </p:spTree>
    <p:extLst>
      <p:ext uri="{BB962C8B-B14F-4D97-AF65-F5344CB8AC3E}">
        <p14:creationId xmlns:p14="http://schemas.microsoft.com/office/powerpoint/2010/main" val="3522982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18" y="330261"/>
            <a:ext cx="11295116" cy="607259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44289" y="317500"/>
            <a:ext cx="11151809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11249"/>
            <a:ext cx="12192000" cy="51766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Full Page Media Here</a:t>
            </a:r>
          </a:p>
        </p:txBody>
      </p:sp>
    </p:spTree>
    <p:extLst>
      <p:ext uri="{BB962C8B-B14F-4D97-AF65-F5344CB8AC3E}">
        <p14:creationId xmlns:p14="http://schemas.microsoft.com/office/powerpoint/2010/main" val="1372771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Gradie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530171"/>
            <a:ext cx="5658297" cy="5724191"/>
          </a:xfrm>
        </p:spPr>
        <p:txBody>
          <a:bodyPr anchor="t"/>
          <a:lstStyle>
            <a:lvl1pPr>
              <a:defRPr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Text here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1"/>
            <a:ext cx="5818717" cy="625436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733" baseline="0"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</p:spTree>
    <p:extLst>
      <p:ext uri="{BB962C8B-B14F-4D97-AF65-F5344CB8AC3E}">
        <p14:creationId xmlns:p14="http://schemas.microsoft.com/office/powerpoint/2010/main" val="400592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ep Challenging w/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184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362" y="2079236"/>
            <a:ext cx="4303777" cy="60725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08362" y="3272821"/>
            <a:ext cx="4327895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4203" y="-129636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US" sz="2400" dirty="0">
              <a:solidFill>
                <a:srgbClr val="141414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9144" y="3082533"/>
            <a:ext cx="2929713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2"/>
                </a:gs>
                <a:gs pos="100000">
                  <a:srgbClr val="00B0F0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ognizant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7249" y="449761"/>
            <a:ext cx="3010872" cy="9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4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966691"/>
            <a:ext cx="12192000" cy="891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439334" y="-174413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US" sz="2400" dirty="0">
              <a:solidFill>
                <a:srgbClr val="50B3CF"/>
              </a:solidFill>
            </a:endParaRPr>
          </a:p>
        </p:txBody>
      </p:sp>
      <p:pic>
        <p:nvPicPr>
          <p:cNvPr id="10" name="Picture 9" descr="Cognizant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135" y="449761"/>
            <a:ext cx="3010872" cy="91274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322882" y="6202135"/>
            <a:ext cx="186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200" dirty="0">
                <a:solidFill>
                  <a:srgbClr val="141414"/>
                </a:solidFill>
                <a:cs typeface="Arial"/>
              </a:rPr>
              <a:t>© 2017 Cognizant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2370667"/>
            <a:ext cx="12192000" cy="2646612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8801" y="2370669"/>
            <a:ext cx="11046177" cy="5723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2960177"/>
            <a:ext cx="11046177" cy="14362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267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PRESENTATION TITLE GOES HERE. USE THIS SLIDE FOR 2 LINE TITLES.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58801" y="4401809"/>
            <a:ext cx="11046177" cy="5947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Speaker Name / Title</a:t>
            </a:r>
          </a:p>
        </p:txBody>
      </p:sp>
    </p:spTree>
    <p:extLst>
      <p:ext uri="{BB962C8B-B14F-4D97-AF65-F5344CB8AC3E}">
        <p14:creationId xmlns:p14="http://schemas.microsoft.com/office/powerpoint/2010/main" val="1491754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439334" y="-174413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US" sz="2400" dirty="0">
              <a:solidFill>
                <a:srgbClr val="50B3C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016" y="2583543"/>
            <a:ext cx="12200016" cy="24337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8801" y="2830705"/>
            <a:ext cx="11046177" cy="5723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3411747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267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58801" y="4198597"/>
            <a:ext cx="11046177" cy="5947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Speaker Name /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322882" y="6202135"/>
            <a:ext cx="186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200" dirty="0">
                <a:solidFill>
                  <a:prstClr val="white"/>
                </a:solidFill>
                <a:cs typeface="Arial"/>
              </a:rPr>
              <a:t>© 2017 Cognizant </a:t>
            </a:r>
          </a:p>
        </p:txBody>
      </p:sp>
      <p:pic>
        <p:nvPicPr>
          <p:cNvPr id="13" name="Picture 12" descr="Cognizant_LOGO_on blac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45" y="444627"/>
            <a:ext cx="3025423" cy="9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4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439334" y="-174413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US" sz="2400" dirty="0">
              <a:solidFill>
                <a:srgbClr val="50B3C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322882" y="6202135"/>
            <a:ext cx="186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200" dirty="0">
                <a:solidFill>
                  <a:prstClr val="white"/>
                </a:solidFill>
                <a:cs typeface="Arial"/>
              </a:rPr>
              <a:t>© 2017 Cognizant </a:t>
            </a:r>
          </a:p>
        </p:txBody>
      </p:sp>
      <p:pic>
        <p:nvPicPr>
          <p:cNvPr id="13" name="Picture 12" descr="Cognizant_LOGO_on blac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45" y="444627"/>
            <a:ext cx="3025423" cy="91596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8016" y="2359378"/>
            <a:ext cx="12200016" cy="2657903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8801" y="2370669"/>
            <a:ext cx="11046177" cy="5723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F4F4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2960177"/>
            <a:ext cx="11046177" cy="14362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267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PRESENTATION TITLE GOES HERE. USE THIS SLIDE FOR 2 LINE TITLES.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58801" y="4401809"/>
            <a:ext cx="11046177" cy="5947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4F4F4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Speaker Name / Title</a:t>
            </a:r>
          </a:p>
        </p:txBody>
      </p:sp>
    </p:spTree>
    <p:extLst>
      <p:ext uri="{BB962C8B-B14F-4D97-AF65-F5344CB8AC3E}">
        <p14:creationId xmlns:p14="http://schemas.microsoft.com/office/powerpoint/2010/main" val="3138336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27069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62" y="6313226"/>
            <a:ext cx="718927" cy="501028"/>
          </a:xfrm>
        </p:spPr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17" y="330261"/>
            <a:ext cx="11286649" cy="607259"/>
          </a:xfrm>
        </p:spPr>
        <p:txBody>
          <a:bodyPr/>
          <a:lstStyle>
            <a:lvl1pPr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Header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44289" y="317500"/>
            <a:ext cx="11151809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28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27069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18" y="330261"/>
            <a:ext cx="11286649" cy="607259"/>
          </a:xfrm>
        </p:spPr>
        <p:txBody>
          <a:bodyPr>
            <a:no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9811" y="1325972"/>
            <a:ext cx="11281123" cy="437408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1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 baseline="0">
                <a:solidFill>
                  <a:schemeClr val="bg1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 baseline="0">
                <a:solidFill>
                  <a:schemeClr val="bg1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 baseline="0">
                <a:solidFill>
                  <a:schemeClr val="bg1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44289" y="317500"/>
            <a:ext cx="11151809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73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, text, sub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27069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9811" y="1333298"/>
            <a:ext cx="11264189" cy="10774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933" baseline="0">
                <a:solidFill>
                  <a:schemeClr val="bg1"/>
                </a:solidFill>
              </a:defRPr>
            </a:lvl1pPr>
            <a:lvl2pPr marL="609585" indent="0">
              <a:buNone/>
              <a:defRPr>
                <a:solidFill>
                  <a:schemeClr val="tx2"/>
                </a:solidFill>
              </a:defRPr>
            </a:lvl2pPr>
            <a:lvl3pPr marL="1219170" indent="0">
              <a:buNone/>
              <a:defRPr>
                <a:solidFill>
                  <a:schemeClr val="tx2"/>
                </a:solidFill>
              </a:defRPr>
            </a:lvl3pPr>
            <a:lvl4pPr marL="1828754" indent="0">
              <a:buNone/>
              <a:defRPr>
                <a:solidFill>
                  <a:schemeClr val="tx2"/>
                </a:solidFill>
              </a:defRPr>
            </a:lvl4pPr>
            <a:lvl5pPr marL="243833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3985" y="2652362"/>
            <a:ext cx="5430095" cy="33471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460068" y="2653487"/>
            <a:ext cx="5232401" cy="34560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 sz="2400">
                <a:solidFill>
                  <a:srgbClr val="141414"/>
                </a:solidFill>
              </a:defRPr>
            </a:lvl2pPr>
            <a:lvl3pPr marL="1219170" indent="0">
              <a:buNone/>
              <a:defRPr sz="2400">
                <a:solidFill>
                  <a:srgbClr val="141414"/>
                </a:solidFill>
              </a:defRPr>
            </a:lvl3pPr>
            <a:lvl4pPr marL="1828754" indent="0">
              <a:buNone/>
              <a:defRPr sz="2400">
                <a:solidFill>
                  <a:srgbClr val="141414"/>
                </a:solidFill>
              </a:defRPr>
            </a:lvl4pPr>
            <a:lvl5pPr marL="2438339" indent="0">
              <a:buNone/>
              <a:defRPr sz="24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05818" y="330261"/>
            <a:ext cx="11286649" cy="607259"/>
          </a:xfrm>
        </p:spPr>
        <p:txBody>
          <a:bodyPr>
            <a:noAutofit/>
          </a:bodyPr>
          <a:lstStyle/>
          <a:p>
            <a:r>
              <a:rPr lang="en-US" dirty="0"/>
              <a:t>Header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44289" y="317500"/>
            <a:ext cx="11151809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87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27069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44289" y="2256353"/>
            <a:ext cx="1115180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32998" y="3898885"/>
            <a:ext cx="1115180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8528" y="2633404"/>
            <a:ext cx="11111605" cy="6277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aseline="0">
                <a:solidFill>
                  <a:schemeClr val="bg1"/>
                </a:solidFill>
              </a:defRPr>
            </a:lvl1pPr>
            <a:lvl2pPr marL="609585" indent="0">
              <a:buNone/>
              <a:defRPr>
                <a:solidFill>
                  <a:schemeClr val="tx2"/>
                </a:solidFill>
              </a:defRPr>
            </a:lvl2pPr>
            <a:lvl3pPr marL="1219170" indent="0">
              <a:buNone/>
              <a:defRPr>
                <a:solidFill>
                  <a:schemeClr val="tx2"/>
                </a:solidFill>
              </a:defRPr>
            </a:lvl3pPr>
            <a:lvl4pPr marL="1828754" indent="0">
              <a:buNone/>
              <a:defRPr>
                <a:solidFill>
                  <a:schemeClr val="tx2"/>
                </a:solidFill>
              </a:defRPr>
            </a:lvl4pPr>
            <a:lvl5pPr marL="243833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Transition Slide </a:t>
            </a:r>
          </a:p>
        </p:txBody>
      </p:sp>
    </p:spTree>
    <p:extLst>
      <p:ext uri="{BB962C8B-B14F-4D97-AF65-F5344CB8AC3E}">
        <p14:creationId xmlns:p14="http://schemas.microsoft.com/office/powerpoint/2010/main" val="2829467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27069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84" b="8136"/>
          <a:stretch/>
        </p:blipFill>
        <p:spPr>
          <a:xfrm>
            <a:off x="-9345" y="-29673"/>
            <a:ext cx="12215088" cy="6305129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74800" y="1509060"/>
            <a:ext cx="9127067" cy="37573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467" baseline="0">
                <a:solidFill>
                  <a:schemeClr val="bg1"/>
                </a:solidFill>
              </a:defRPr>
            </a:lvl1pPr>
            <a:lvl2pPr marL="609585" indent="0">
              <a:buNone/>
              <a:defRPr>
                <a:solidFill>
                  <a:schemeClr val="tx2"/>
                </a:solidFill>
              </a:defRPr>
            </a:lvl2pPr>
            <a:lvl3pPr marL="1219170" indent="0">
              <a:buNone/>
              <a:defRPr>
                <a:solidFill>
                  <a:schemeClr val="tx2"/>
                </a:solidFill>
              </a:defRPr>
            </a:lvl3pPr>
            <a:lvl4pPr marL="1828754" indent="0">
              <a:buNone/>
              <a:defRPr>
                <a:solidFill>
                  <a:schemeClr val="tx2"/>
                </a:solidFill>
              </a:defRPr>
            </a:lvl4pPr>
            <a:lvl5pPr marL="243833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29825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27069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6" t="5273" r="547" b="5626"/>
          <a:stretch/>
        </p:blipFill>
        <p:spPr>
          <a:xfrm>
            <a:off x="2" y="-12441"/>
            <a:ext cx="12191999" cy="62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10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27069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91" r="489"/>
          <a:stretch/>
        </p:blipFill>
        <p:spPr>
          <a:xfrm>
            <a:off x="3097" y="-17233"/>
            <a:ext cx="12191999" cy="63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244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ep Challenging w/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11843"/>
            <a:ext cx="12192000" cy="686984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01" y="6408"/>
            <a:ext cx="117666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9068" y="2079236"/>
            <a:ext cx="4313072" cy="60725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99069" y="3272821"/>
            <a:ext cx="4337188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4203" y="-129636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US" sz="2400" dirty="0">
              <a:solidFill>
                <a:srgbClr val="141414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9144" y="3082533"/>
            <a:ext cx="2929713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2"/>
                </a:gs>
                <a:gs pos="100000">
                  <a:srgbClr val="00B0F0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ognizant_LOGO_on blac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699" y="444627"/>
            <a:ext cx="3025423" cy="9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59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62" y="6313226"/>
            <a:ext cx="718927" cy="501028"/>
          </a:xfrm>
        </p:spPr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17" y="330261"/>
            <a:ext cx="11286649" cy="607259"/>
          </a:xfrm>
        </p:spPr>
        <p:txBody>
          <a:bodyPr/>
          <a:lstStyle>
            <a:lvl1pPr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Header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44289" y="317500"/>
            <a:ext cx="11151809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28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18" y="330261"/>
            <a:ext cx="11286649" cy="607259"/>
          </a:xfrm>
        </p:spPr>
        <p:txBody>
          <a:bodyPr>
            <a:no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9811" y="1325972"/>
            <a:ext cx="11281123" cy="437408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 baseline="0">
                <a:solidFill>
                  <a:srgbClr val="141414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2667" baseline="0">
                <a:solidFill>
                  <a:srgbClr val="141414"/>
                </a:solidFill>
              </a:defRPr>
            </a:lvl2pPr>
            <a:lvl3pPr marL="383108" indent="-222245">
              <a:buClr>
                <a:schemeClr val="tx2">
                  <a:lumMod val="50000"/>
                  <a:lumOff val="50000"/>
                </a:schemeClr>
              </a:buClr>
              <a:buFont typeface="Arial"/>
              <a:buChar char="•"/>
              <a:defRPr sz="2400" baseline="0">
                <a:solidFill>
                  <a:srgbClr val="141414"/>
                </a:solidFill>
              </a:defRPr>
            </a:lvl3pPr>
            <a:lvl4pPr marL="524920" indent="-234945">
              <a:buClr>
                <a:schemeClr val="tx2">
                  <a:lumMod val="50000"/>
                  <a:lumOff val="50000"/>
                </a:schemeClr>
              </a:buClr>
              <a:buFont typeface="Courier New" charset="0"/>
              <a:buChar char="o"/>
              <a:defRPr sz="2133" baseline="0">
                <a:solidFill>
                  <a:srgbClr val="141414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44289" y="317500"/>
            <a:ext cx="11151809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2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18" y="330261"/>
            <a:ext cx="11295116" cy="607259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3804" y="1336510"/>
            <a:ext cx="5533761" cy="439119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3200">
                <a:solidFill>
                  <a:srgbClr val="141414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2400">
                <a:solidFill>
                  <a:srgbClr val="141414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133">
                <a:solidFill>
                  <a:srgbClr val="141414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1867">
                <a:solidFill>
                  <a:srgbClr val="141414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1867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44289" y="317500"/>
            <a:ext cx="11151809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edia Placeholder 3"/>
          <p:cNvSpPr>
            <a:spLocks noGrp="1"/>
          </p:cNvSpPr>
          <p:nvPr>
            <p:ph type="media" sz="quarter" idx="14" hasCustomPrompt="1"/>
          </p:nvPr>
        </p:nvSpPr>
        <p:spPr>
          <a:xfrm>
            <a:off x="6263481" y="1366571"/>
            <a:ext cx="5928521" cy="463379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</p:spTree>
    <p:extLst>
      <p:ext uri="{BB962C8B-B14F-4D97-AF65-F5344CB8AC3E}">
        <p14:creationId xmlns:p14="http://schemas.microsoft.com/office/powerpoint/2010/main" val="1781055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44289" y="2256353"/>
            <a:ext cx="1115180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32998" y="3898885"/>
            <a:ext cx="1115180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8528" y="2633404"/>
            <a:ext cx="11111605" cy="6277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rgbClr val="141414"/>
                </a:solidFill>
              </a:defRPr>
            </a:lvl1pPr>
            <a:lvl2pPr marL="609585" indent="0">
              <a:buNone/>
              <a:defRPr>
                <a:solidFill>
                  <a:schemeClr val="tx2"/>
                </a:solidFill>
              </a:defRPr>
            </a:lvl2pPr>
            <a:lvl3pPr marL="1219170" indent="0">
              <a:buNone/>
              <a:defRPr>
                <a:solidFill>
                  <a:schemeClr val="tx2"/>
                </a:solidFill>
              </a:defRPr>
            </a:lvl3pPr>
            <a:lvl4pPr marL="1828754" indent="0">
              <a:buNone/>
              <a:defRPr>
                <a:solidFill>
                  <a:schemeClr val="tx2"/>
                </a:solidFill>
              </a:defRPr>
            </a:lvl4pPr>
            <a:lvl5pPr marL="243833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Transition Slide </a:t>
            </a:r>
          </a:p>
        </p:txBody>
      </p:sp>
    </p:spTree>
    <p:extLst>
      <p:ext uri="{BB962C8B-B14F-4D97-AF65-F5344CB8AC3E}">
        <p14:creationId xmlns:p14="http://schemas.microsoft.com/office/powerpoint/2010/main" val="276502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6267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74800" y="1509060"/>
            <a:ext cx="9127067" cy="39958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467" baseline="0">
                <a:solidFill>
                  <a:schemeClr val="tx2"/>
                </a:solidFill>
              </a:defRPr>
            </a:lvl1pPr>
            <a:lvl2pPr marL="609585" indent="0">
              <a:buNone/>
              <a:defRPr>
                <a:solidFill>
                  <a:schemeClr val="tx2"/>
                </a:solidFill>
              </a:defRPr>
            </a:lvl2pPr>
            <a:lvl3pPr marL="1219170" indent="0">
              <a:buNone/>
              <a:defRPr>
                <a:solidFill>
                  <a:schemeClr val="tx2"/>
                </a:solidFill>
              </a:defRPr>
            </a:lvl3pPr>
            <a:lvl4pPr marL="1828754" indent="0">
              <a:buNone/>
              <a:defRPr>
                <a:solidFill>
                  <a:schemeClr val="tx2"/>
                </a:solidFill>
              </a:defRPr>
            </a:lvl4pPr>
            <a:lvl5pPr marL="243833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04273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6267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339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214624" cy="62878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53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6271131"/>
            <a:ext cx="12192000" cy="595943"/>
          </a:xfrm>
          <a:prstGeom prst="rect">
            <a:avLst/>
          </a:prstGeom>
          <a:gradFill flip="none" rotWithShape="1">
            <a:gsLst>
              <a:gs pos="24000">
                <a:sysClr val="windowText" lastClr="000000">
                  <a:lumMod val="85000"/>
                  <a:lumOff val="15000"/>
                </a:sysClr>
              </a:gs>
              <a:gs pos="100000">
                <a:sysClr val="windowText" lastClr="000000">
                  <a:lumMod val="75000"/>
                  <a:lumOff val="25000"/>
                </a:sys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6374" y="6412518"/>
            <a:ext cx="256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kern="0" dirty="0">
                <a:solidFill>
                  <a:sysClr val="window" lastClr="FFFFFF"/>
                </a:solidFill>
                <a:cs typeface="Arial"/>
              </a:rPr>
              <a:t>© 2017 Cognizant 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822499" y="6430904"/>
            <a:ext cx="0" cy="276195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862" y="6299213"/>
            <a:ext cx="718927" cy="5010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609585"/>
            <a:fld id="{B32AB80A-78BA-6B42-BA0D-B44ACF890F5A}" type="slidenum">
              <a:rPr lang="en-US" smtClean="0">
                <a:solidFill>
                  <a:prstClr val="white"/>
                </a:solidFill>
              </a:rPr>
              <a:pPr defTabSz="60958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Title Placeholder 32"/>
          <p:cNvSpPr>
            <a:spLocks noGrp="1"/>
          </p:cNvSpPr>
          <p:nvPr>
            <p:ph type="title"/>
          </p:nvPr>
        </p:nvSpPr>
        <p:spPr>
          <a:xfrm>
            <a:off x="405818" y="330261"/>
            <a:ext cx="11176583" cy="607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Header text</a:t>
            </a:r>
          </a:p>
        </p:txBody>
      </p:sp>
      <p:pic>
        <p:nvPicPr>
          <p:cNvPr id="9" name="Picture 8" descr="Cognizant_LOGO_on black.png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7800" y="6361498"/>
            <a:ext cx="1357488" cy="410988"/>
          </a:xfrm>
          <a:prstGeom prst="rect">
            <a:avLst/>
          </a:prstGeom>
        </p:spPr>
      </p:pic>
      <p:pic>
        <p:nvPicPr>
          <p:cNvPr id="2050" name="Picture 2" descr="http://www.rbc.com/history/_assets-custom/images/rbc-logo/rbc-logo-2001-present.jpg"/>
          <p:cNvPicPr>
            <a:picLocks noChangeAspect="1" noChangeArrowheads="1"/>
          </p:cNvPicPr>
          <p:nvPr userDrawn="1"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7" t="3544" r="21945" b="4323"/>
          <a:stretch/>
        </p:blipFill>
        <p:spPr bwMode="auto">
          <a:xfrm>
            <a:off x="9539235" y="6338502"/>
            <a:ext cx="342099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10136204" y="6461413"/>
            <a:ext cx="0" cy="276195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70501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333" kern="1200" baseline="0">
          <a:solidFill>
            <a:srgbClr val="0099CC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5.wdp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3.wdp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9.png"/><Relationship Id="rId7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13903" y="319407"/>
            <a:ext cx="11562861" cy="5769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733" kern="1200">
                <a:solidFill>
                  <a:srgbClr val="0099C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Data Quality and Validation Implementation @ Largest Bank in the MENA region</a:t>
            </a:r>
            <a:endParaRPr lang="en-US" sz="2667" dirty="0"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81" y="1541454"/>
            <a:ext cx="1428231" cy="740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24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1" y="2434958"/>
            <a:ext cx="1428231" cy="740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24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1" y="3304039"/>
            <a:ext cx="1428231" cy="740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24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81" y="4199795"/>
            <a:ext cx="1428231" cy="740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24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653219" flipH="1">
            <a:off x="1769453" y="1075710"/>
            <a:ext cx="1403515" cy="4022948"/>
            <a:chOff x="4660005" y="1533167"/>
            <a:chExt cx="638942" cy="395323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4660005" y="1726056"/>
              <a:ext cx="547413" cy="3636264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127000"/>
            </a:effectLst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6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67" b="1" kern="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757927" y="1533167"/>
              <a:ext cx="541020" cy="395323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6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67" b="1" kern="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5361" y="1094356"/>
            <a:ext cx="3279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80981" eaLnBrk="0" hangingPunct="0"/>
            <a:r>
              <a:rPr lang="en-US" sz="2000" b="1" dirty="0">
                <a:solidFill>
                  <a:srgbClr val="50B3CF"/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Key Highlights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28792" y="702211"/>
            <a:ext cx="1976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80981" eaLnBrk="0" hangingPunct="0"/>
            <a:r>
              <a:rPr lang="en-US" sz="2000" b="1" dirty="0">
                <a:solidFill>
                  <a:srgbClr val="6DB33F"/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Business Drivers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39" y="743105"/>
            <a:ext cx="514412" cy="577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bairanalytics.com/wp-content/themes/TPQ/multimedia/images/Icon-LG-TrainingServices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76" y="3390396"/>
            <a:ext cx="541240" cy="56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97" r="15387"/>
          <a:stretch/>
        </p:blipFill>
        <p:spPr>
          <a:xfrm>
            <a:off x="3688747" y="2193198"/>
            <a:ext cx="625685" cy="4709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10898" t="14174" r="59379" b="22575"/>
          <a:stretch/>
        </p:blipFill>
        <p:spPr>
          <a:xfrm>
            <a:off x="3547670" y="4839768"/>
            <a:ext cx="593505" cy="58834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4264451" y="1139722"/>
            <a:ext cx="7886376" cy="912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67" lvl="2" indent="-142867" defTabSz="380981" eaLnBrk="0" fontAlgn="base" hangingPunct="0">
              <a:spcAft>
                <a:spcPct val="0"/>
              </a:spcAft>
              <a:buSzPct val="80000"/>
              <a:buFont typeface="Wingdings" pitchFamily="2" charset="2"/>
              <a:buChar char="§"/>
              <a:tabLst>
                <a:tab pos="0" algn="l"/>
              </a:tabLst>
              <a:defRPr/>
            </a:pP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333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merger of </a:t>
            </a: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</a:t>
            </a:r>
            <a:r>
              <a:rPr lang="en-US" sz="1333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banks of Middle East has created the biggest bank in the </a:t>
            </a: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 </a:t>
            </a:r>
            <a:r>
              <a:rPr lang="en-US" sz="1333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approx. </a:t>
            </a:r>
            <a:r>
              <a:rPr lang="en-US" sz="1333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$183 </a:t>
            </a:r>
            <a:r>
              <a:rPr lang="en-US" sz="1333" dirty="0" err="1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bn</a:t>
            </a:r>
            <a:r>
              <a:rPr lang="en-US" sz="1333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assets, representing 27% share of the UAE Banking sector. As a result of the merger, the organization has decided to integrate its various business units of both entities and its underlying technology </a:t>
            </a: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platform</a:t>
            </a:r>
          </a:p>
          <a:p>
            <a:pPr marL="142867" lvl="2" indent="-142867" defTabSz="380981" eaLnBrk="0" fontAlgn="base" hangingPunct="0">
              <a:spcAft>
                <a:spcPct val="0"/>
              </a:spcAft>
              <a:buSzPct val="80000"/>
              <a:buFont typeface="Wingdings" pitchFamily="2" charset="2"/>
              <a:buChar char="§"/>
              <a:tabLst>
                <a:tab pos="0" algn="l"/>
              </a:tabLst>
              <a:defRPr/>
            </a:pPr>
            <a:r>
              <a:rPr lang="en-US" sz="1333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</a:t>
            </a: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bank customer experience through integration of IT applications and infrastructure </a:t>
            </a:r>
            <a:endParaRPr lang="en-US" sz="1333" dirty="0">
              <a:solidFill>
                <a:srgbClr val="1414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154953" y="1542985"/>
            <a:ext cx="2216787" cy="737128"/>
          </a:xfrm>
          <a:prstGeom prst="parallelogram">
            <a:avLst>
              <a:gd name="adj" fmla="val 18651"/>
            </a:avLst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380981" eaLnBrk="0" hangingPunct="0">
              <a:lnSpc>
                <a:spcPct val="110000"/>
              </a:lnSpc>
              <a:spcBef>
                <a:spcPts val="251"/>
              </a:spcBef>
              <a:buSzPct val="80000"/>
              <a:defRPr/>
            </a:pPr>
            <a:r>
              <a:rPr lang="en-US" sz="1067" b="1" kern="0" dirty="0">
                <a:solidFill>
                  <a:prstClr val="white"/>
                </a:solidFill>
                <a:latin typeface="Calibri" panose="020F0502020204030204" pitchFamily="34" charset="0"/>
                <a:ea typeface="ＭＳ Ｐゴシック" pitchFamily="-112" charset="-128"/>
                <a:cs typeface="Calibri" panose="020F0502020204030204" pitchFamily="34" charset="0"/>
              </a:rPr>
              <a:t>Business rule based </a:t>
            </a:r>
            <a:r>
              <a:rPr lang="en-US" sz="1067" b="1" kern="0" dirty="0" smtClean="0">
                <a:solidFill>
                  <a:prstClr val="white"/>
                </a:solidFill>
                <a:latin typeface="Calibri" panose="020F0502020204030204" pitchFamily="34" charset="0"/>
                <a:ea typeface="ＭＳ Ｐゴシック" pitchFamily="-112" charset="-128"/>
                <a:cs typeface="Calibri" panose="020F0502020204030204" pitchFamily="34" charset="0"/>
              </a:rPr>
              <a:t>Data Quality </a:t>
            </a:r>
            <a:r>
              <a:rPr lang="en-US" sz="1067" b="1" kern="0" dirty="0">
                <a:solidFill>
                  <a:prstClr val="white"/>
                </a:solidFill>
                <a:latin typeface="Calibri" panose="020F0502020204030204" pitchFamily="34" charset="0"/>
                <a:ea typeface="ＭＳ Ｐゴシック" pitchFamily="-112" charset="-128"/>
                <a:cs typeface="Calibri" panose="020F0502020204030204" pitchFamily="34" charset="0"/>
              </a:rPr>
              <a:t>assessment for cross application data entities</a:t>
            </a:r>
          </a:p>
        </p:txBody>
      </p:sp>
      <p:sp>
        <p:nvSpPr>
          <p:cNvPr id="22" name="Freeform 21"/>
          <p:cNvSpPr/>
          <p:nvPr/>
        </p:nvSpPr>
        <p:spPr>
          <a:xfrm>
            <a:off x="3278480" y="1464728"/>
            <a:ext cx="93265" cy="76729"/>
          </a:xfrm>
          <a:custGeom>
            <a:avLst/>
            <a:gdLst>
              <a:gd name="connsiteX0" fmla="*/ 12700 w 107950"/>
              <a:gd name="connsiteY0" fmla="*/ 0 h 92075"/>
              <a:gd name="connsiteX1" fmla="*/ 0 w 107950"/>
              <a:gd name="connsiteY1" fmla="*/ 92075 h 92075"/>
              <a:gd name="connsiteX2" fmla="*/ 107950 w 107950"/>
              <a:gd name="connsiteY2" fmla="*/ 88900 h 92075"/>
              <a:gd name="connsiteX3" fmla="*/ 12700 w 107950"/>
              <a:gd name="connsiteY3" fmla="*/ 0 h 92075"/>
              <a:gd name="connsiteX0" fmla="*/ 12700 w 112713"/>
              <a:gd name="connsiteY0" fmla="*/ 0 h 93662"/>
              <a:gd name="connsiteX1" fmla="*/ 0 w 112713"/>
              <a:gd name="connsiteY1" fmla="*/ 92075 h 93662"/>
              <a:gd name="connsiteX2" fmla="*/ 112713 w 112713"/>
              <a:gd name="connsiteY2" fmla="*/ 93662 h 93662"/>
              <a:gd name="connsiteX3" fmla="*/ 12700 w 112713"/>
              <a:gd name="connsiteY3" fmla="*/ 0 h 93662"/>
              <a:gd name="connsiteX0" fmla="*/ 12700 w 115094"/>
              <a:gd name="connsiteY0" fmla="*/ 0 h 92075"/>
              <a:gd name="connsiteX1" fmla="*/ 0 w 115094"/>
              <a:gd name="connsiteY1" fmla="*/ 92075 h 92075"/>
              <a:gd name="connsiteX2" fmla="*/ 115094 w 115094"/>
              <a:gd name="connsiteY2" fmla="*/ 91281 h 92075"/>
              <a:gd name="connsiteX3" fmla="*/ 12700 w 115094"/>
              <a:gd name="connsiteY3" fmla="*/ 0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094" h="92075">
                <a:moveTo>
                  <a:pt x="12700" y="0"/>
                </a:moveTo>
                <a:lnTo>
                  <a:pt x="0" y="92075"/>
                </a:lnTo>
                <a:lnTo>
                  <a:pt x="115094" y="91281"/>
                </a:lnTo>
                <a:lnTo>
                  <a:pt x="127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80981">
              <a:defRPr/>
            </a:pPr>
            <a:endParaRPr lang="en-US" sz="1200" kern="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Parallelogram 22"/>
          <p:cNvSpPr/>
          <p:nvPr/>
        </p:nvSpPr>
        <p:spPr>
          <a:xfrm>
            <a:off x="639205" y="4206103"/>
            <a:ext cx="2315535" cy="780528"/>
          </a:xfrm>
          <a:prstGeom prst="parallelogram">
            <a:avLst>
              <a:gd name="adj" fmla="val 18651"/>
            </a:avLst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761929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dirty="0" smtClean="0">
                <a:solidFill>
                  <a:prstClr val="white"/>
                </a:solidFill>
                <a:latin typeface="Calibri" panose="020F0502020204030204" pitchFamily="34" charset="0"/>
                <a:ea typeface="ＭＳ Ｐゴシック" pitchFamily="-112" charset="-128"/>
                <a:cs typeface="Calibri" panose="020F0502020204030204" pitchFamily="34" charset="0"/>
              </a:rPr>
              <a:t>Reconciliation reports and Automated Data Validation using PLATINUM</a:t>
            </a:r>
            <a:endParaRPr lang="en-US" sz="1067" b="1" kern="0" dirty="0">
              <a:solidFill>
                <a:prstClr val="white"/>
              </a:solidFill>
              <a:latin typeface="Calibri" panose="020F0502020204030204" pitchFamily="34" charset="0"/>
              <a:ea typeface="ＭＳ Ｐゴシック" pitchFamily="-112" charset="-128"/>
              <a:cs typeface="Calibri" panose="020F050202020403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762730" y="4126312"/>
            <a:ext cx="93265" cy="76729"/>
          </a:xfrm>
          <a:custGeom>
            <a:avLst/>
            <a:gdLst>
              <a:gd name="connsiteX0" fmla="*/ 12700 w 107950"/>
              <a:gd name="connsiteY0" fmla="*/ 0 h 92075"/>
              <a:gd name="connsiteX1" fmla="*/ 0 w 107950"/>
              <a:gd name="connsiteY1" fmla="*/ 92075 h 92075"/>
              <a:gd name="connsiteX2" fmla="*/ 107950 w 107950"/>
              <a:gd name="connsiteY2" fmla="*/ 88900 h 92075"/>
              <a:gd name="connsiteX3" fmla="*/ 12700 w 107950"/>
              <a:gd name="connsiteY3" fmla="*/ 0 h 92075"/>
              <a:gd name="connsiteX0" fmla="*/ 12700 w 112713"/>
              <a:gd name="connsiteY0" fmla="*/ 0 h 93662"/>
              <a:gd name="connsiteX1" fmla="*/ 0 w 112713"/>
              <a:gd name="connsiteY1" fmla="*/ 92075 h 93662"/>
              <a:gd name="connsiteX2" fmla="*/ 112713 w 112713"/>
              <a:gd name="connsiteY2" fmla="*/ 93662 h 93662"/>
              <a:gd name="connsiteX3" fmla="*/ 12700 w 112713"/>
              <a:gd name="connsiteY3" fmla="*/ 0 h 93662"/>
              <a:gd name="connsiteX0" fmla="*/ 12700 w 115094"/>
              <a:gd name="connsiteY0" fmla="*/ 0 h 92075"/>
              <a:gd name="connsiteX1" fmla="*/ 0 w 115094"/>
              <a:gd name="connsiteY1" fmla="*/ 92075 h 92075"/>
              <a:gd name="connsiteX2" fmla="*/ 115094 w 115094"/>
              <a:gd name="connsiteY2" fmla="*/ 91281 h 92075"/>
              <a:gd name="connsiteX3" fmla="*/ 12700 w 115094"/>
              <a:gd name="connsiteY3" fmla="*/ 0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094" h="92075">
                <a:moveTo>
                  <a:pt x="12700" y="0"/>
                </a:moveTo>
                <a:lnTo>
                  <a:pt x="0" y="92075"/>
                </a:lnTo>
                <a:lnTo>
                  <a:pt x="115094" y="91281"/>
                </a:lnTo>
                <a:lnTo>
                  <a:pt x="127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80981">
              <a:defRPr/>
            </a:pPr>
            <a:endParaRPr lang="en-US" sz="1200" kern="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Parallelogram 24"/>
          <p:cNvSpPr/>
          <p:nvPr/>
        </p:nvSpPr>
        <p:spPr>
          <a:xfrm>
            <a:off x="884625" y="3318911"/>
            <a:ext cx="2163380" cy="737128"/>
          </a:xfrm>
          <a:prstGeom prst="parallelogram">
            <a:avLst>
              <a:gd name="adj" fmla="val 18651"/>
            </a:avLst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380981" eaLnBrk="0" hangingPunct="0">
              <a:lnSpc>
                <a:spcPct val="110000"/>
              </a:lnSpc>
              <a:spcBef>
                <a:spcPts val="251"/>
              </a:spcBef>
              <a:buSzPct val="80000"/>
              <a:defRPr/>
            </a:pPr>
            <a:r>
              <a:rPr lang="en-US" sz="1067" b="1" kern="0" dirty="0">
                <a:solidFill>
                  <a:prstClr val="white"/>
                </a:solidFill>
                <a:latin typeface="Calibri" panose="020F0502020204030204" pitchFamily="34" charset="0"/>
                <a:ea typeface="ＭＳ Ｐゴシック" pitchFamily="-112" charset="-128"/>
                <a:cs typeface="Calibri" panose="020F0502020204030204" pitchFamily="34" charset="0"/>
              </a:rPr>
              <a:t>E</a:t>
            </a:r>
            <a:r>
              <a:rPr lang="en-US" sz="1067" b="1" kern="0" dirty="0" smtClean="0">
                <a:solidFill>
                  <a:prstClr val="white"/>
                </a:solidFill>
                <a:latin typeface="Calibri" panose="020F0502020204030204" pitchFamily="34" charset="0"/>
                <a:ea typeface="ＭＳ Ｐゴシック" pitchFamily="-112" charset="-128"/>
                <a:cs typeface="Calibri" panose="020F0502020204030204" pitchFamily="34" charset="0"/>
              </a:rPr>
              <a:t>arly detection of data migration specs and mapping issues </a:t>
            </a:r>
            <a:endParaRPr lang="en-US" sz="1067" b="1" kern="0" dirty="0">
              <a:solidFill>
                <a:prstClr val="white"/>
              </a:solidFill>
              <a:latin typeface="Calibri" panose="020F0502020204030204" pitchFamily="34" charset="0"/>
              <a:ea typeface="ＭＳ Ｐゴシック" pitchFamily="-112" charset="-128"/>
              <a:cs typeface="Calibri" panose="020F0502020204030204" pitchFamily="34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954740" y="3239116"/>
            <a:ext cx="93265" cy="76729"/>
          </a:xfrm>
          <a:custGeom>
            <a:avLst/>
            <a:gdLst>
              <a:gd name="connsiteX0" fmla="*/ 12700 w 107950"/>
              <a:gd name="connsiteY0" fmla="*/ 0 h 92075"/>
              <a:gd name="connsiteX1" fmla="*/ 0 w 107950"/>
              <a:gd name="connsiteY1" fmla="*/ 92075 h 92075"/>
              <a:gd name="connsiteX2" fmla="*/ 107950 w 107950"/>
              <a:gd name="connsiteY2" fmla="*/ 88900 h 92075"/>
              <a:gd name="connsiteX3" fmla="*/ 12700 w 107950"/>
              <a:gd name="connsiteY3" fmla="*/ 0 h 92075"/>
              <a:gd name="connsiteX0" fmla="*/ 12700 w 112713"/>
              <a:gd name="connsiteY0" fmla="*/ 0 h 93662"/>
              <a:gd name="connsiteX1" fmla="*/ 0 w 112713"/>
              <a:gd name="connsiteY1" fmla="*/ 92075 h 93662"/>
              <a:gd name="connsiteX2" fmla="*/ 112713 w 112713"/>
              <a:gd name="connsiteY2" fmla="*/ 93662 h 93662"/>
              <a:gd name="connsiteX3" fmla="*/ 12700 w 112713"/>
              <a:gd name="connsiteY3" fmla="*/ 0 h 93662"/>
              <a:gd name="connsiteX0" fmla="*/ 12700 w 115094"/>
              <a:gd name="connsiteY0" fmla="*/ 0 h 92075"/>
              <a:gd name="connsiteX1" fmla="*/ 0 w 115094"/>
              <a:gd name="connsiteY1" fmla="*/ 92075 h 92075"/>
              <a:gd name="connsiteX2" fmla="*/ 115094 w 115094"/>
              <a:gd name="connsiteY2" fmla="*/ 91281 h 92075"/>
              <a:gd name="connsiteX3" fmla="*/ 12700 w 115094"/>
              <a:gd name="connsiteY3" fmla="*/ 0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094" h="92075">
                <a:moveTo>
                  <a:pt x="12700" y="0"/>
                </a:moveTo>
                <a:lnTo>
                  <a:pt x="0" y="92075"/>
                </a:lnTo>
                <a:lnTo>
                  <a:pt x="115094" y="91281"/>
                </a:lnTo>
                <a:lnTo>
                  <a:pt x="127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80981">
              <a:defRPr/>
            </a:pPr>
            <a:endParaRPr lang="en-US" sz="1200" kern="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Parallelogram 26"/>
          <p:cNvSpPr/>
          <p:nvPr/>
        </p:nvSpPr>
        <p:spPr>
          <a:xfrm>
            <a:off x="987881" y="2431713"/>
            <a:ext cx="2216793" cy="737128"/>
          </a:xfrm>
          <a:prstGeom prst="parallelogram">
            <a:avLst>
              <a:gd name="adj" fmla="val 18651"/>
            </a:avLst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09570">
              <a:defRPr/>
            </a:pPr>
            <a:r>
              <a:rPr lang="en-US" sz="1067" b="1" kern="0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recommendation for automated or manual data cleansing process</a:t>
            </a:r>
            <a:endParaRPr lang="en-US" sz="1067" b="1" kern="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3111409" y="2351921"/>
            <a:ext cx="93265" cy="76729"/>
          </a:xfrm>
          <a:custGeom>
            <a:avLst/>
            <a:gdLst>
              <a:gd name="connsiteX0" fmla="*/ 12700 w 107950"/>
              <a:gd name="connsiteY0" fmla="*/ 0 h 92075"/>
              <a:gd name="connsiteX1" fmla="*/ 0 w 107950"/>
              <a:gd name="connsiteY1" fmla="*/ 92075 h 92075"/>
              <a:gd name="connsiteX2" fmla="*/ 107950 w 107950"/>
              <a:gd name="connsiteY2" fmla="*/ 88900 h 92075"/>
              <a:gd name="connsiteX3" fmla="*/ 12700 w 107950"/>
              <a:gd name="connsiteY3" fmla="*/ 0 h 92075"/>
              <a:gd name="connsiteX0" fmla="*/ 12700 w 112713"/>
              <a:gd name="connsiteY0" fmla="*/ 0 h 93662"/>
              <a:gd name="connsiteX1" fmla="*/ 0 w 112713"/>
              <a:gd name="connsiteY1" fmla="*/ 92075 h 93662"/>
              <a:gd name="connsiteX2" fmla="*/ 112713 w 112713"/>
              <a:gd name="connsiteY2" fmla="*/ 93662 h 93662"/>
              <a:gd name="connsiteX3" fmla="*/ 12700 w 112713"/>
              <a:gd name="connsiteY3" fmla="*/ 0 h 93662"/>
              <a:gd name="connsiteX0" fmla="*/ 12700 w 115094"/>
              <a:gd name="connsiteY0" fmla="*/ 0 h 92075"/>
              <a:gd name="connsiteX1" fmla="*/ 0 w 115094"/>
              <a:gd name="connsiteY1" fmla="*/ 92075 h 92075"/>
              <a:gd name="connsiteX2" fmla="*/ 115094 w 115094"/>
              <a:gd name="connsiteY2" fmla="*/ 91281 h 92075"/>
              <a:gd name="connsiteX3" fmla="*/ 12700 w 115094"/>
              <a:gd name="connsiteY3" fmla="*/ 0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094" h="92075">
                <a:moveTo>
                  <a:pt x="12700" y="0"/>
                </a:moveTo>
                <a:lnTo>
                  <a:pt x="0" y="92075"/>
                </a:lnTo>
                <a:lnTo>
                  <a:pt x="115094" y="91281"/>
                </a:lnTo>
                <a:lnTo>
                  <a:pt x="127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80981">
              <a:defRPr/>
            </a:pPr>
            <a:endParaRPr lang="en-US" sz="1200" kern="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Picture 12" descr="http://www.maxxelli-consulting.com/wp-content/uploads/2013/10/icon_1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7" y="2460902"/>
            <a:ext cx="678756" cy="67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www.volico.com/wp-content/uploads/2011/03/Dedicated-Servers-icon.pn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9" y="4268052"/>
            <a:ext cx="613235" cy="61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https://cdn2.iconfinder.com/data/icons/windows-8-metro-style/256/data_recovery.png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86" y="1661705"/>
            <a:ext cx="522735" cy="52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23836" y="5070000"/>
            <a:ext cx="2433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61944"/>
            <a:r>
              <a:rPr lang="en-US" sz="2000" b="1" kern="0" dirty="0">
                <a:solidFill>
                  <a:srgbClr val="50B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Cognizant’s Enablers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35788" y="5467425"/>
            <a:ext cx="3135952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08">
              <a:spcBef>
                <a:spcPts val="251"/>
              </a:spcBef>
              <a:spcAft>
                <a:spcPts val="251"/>
              </a:spcAft>
              <a:defRPr/>
            </a:pPr>
            <a:r>
              <a:rPr lang="en-US" sz="1333" b="1" dirty="0" smtClean="0">
                <a:solidFill>
                  <a:srgbClr val="50B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PLATINUM </a:t>
            </a:r>
            <a:r>
              <a:rPr lang="en-US" sz="1333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data </a:t>
            </a: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validation.  </a:t>
            </a:r>
            <a:r>
              <a:rPr lang="en-US" sz="1333" dirty="0" err="1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</a:t>
            </a: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enablement from Data and Banking domain for </a:t>
            </a:r>
            <a:r>
              <a:rPr lang="en-US" sz="1333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 based profiling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428791" y="2202388"/>
            <a:ext cx="2186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80981" eaLnBrk="0" hangingPunct="0"/>
            <a:r>
              <a:rPr lang="en-US" sz="2000" b="1" dirty="0">
                <a:solidFill>
                  <a:srgbClr val="50B3CF"/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Solution Highlights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314431" y="2582056"/>
            <a:ext cx="7662332" cy="2143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 based data profiling for cross application data entities like loans, trades and payments. </a:t>
            </a:r>
          </a:p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Defined data migration approach for </a:t>
            </a:r>
            <a:r>
              <a:rPr lang="en-US" sz="1333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ards and loans applications to establish linkage between onboarding application, core banking and 3</a:t>
            </a:r>
            <a:r>
              <a:rPr lang="en-US" sz="1333" baseline="30000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party product processors</a:t>
            </a:r>
          </a:p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 on solution approach for data cleansing using automated rules, manual cleansing or bulk upload of manually cleaned data </a:t>
            </a:r>
          </a:p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Defined operating model for data cleansing throughout various migration runs and pre-post integration</a:t>
            </a:r>
            <a:endParaRPr lang="en-US" sz="1333" dirty="0">
              <a:solidFill>
                <a:srgbClr val="1414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 of automated data cleansing and data migration rules using SSIS (ETL tool)</a:t>
            </a:r>
          </a:p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Data Validation and generate reconciliation reports during various data migration rehearsals</a:t>
            </a:r>
          </a:p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333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Automated data validation using Cognizant's proprietary tool to reduce migration sequence timing </a:t>
            </a:r>
            <a:endParaRPr lang="en-US" sz="1333" dirty="0">
              <a:solidFill>
                <a:srgbClr val="1414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333" b="1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Technology Stack: </a:t>
            </a:r>
            <a:r>
              <a:rPr lang="en-US" sz="1333" b="1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OEDQ, SSIS, PLATINUM</a:t>
            </a:r>
            <a:endParaRPr lang="en-US" sz="1333" b="1" dirty="0">
              <a:solidFill>
                <a:srgbClr val="1414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14432" y="4786576"/>
            <a:ext cx="2140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80981" eaLnBrk="0" hangingPunct="0"/>
            <a:r>
              <a:rPr lang="en-US" sz="2000" b="1" dirty="0">
                <a:solidFill>
                  <a:srgbClr val="6DB33F"/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Business Outcome</a:t>
            </a: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3735143" y="2080481"/>
            <a:ext cx="7887536" cy="0"/>
          </a:xfrm>
          <a:prstGeom prst="line">
            <a:avLst/>
          </a:prstGeom>
          <a:solidFill>
            <a:srgbClr val="63AFE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3542501" y="4738960"/>
            <a:ext cx="7887536" cy="0"/>
          </a:xfrm>
          <a:prstGeom prst="line">
            <a:avLst/>
          </a:prstGeom>
          <a:solidFill>
            <a:srgbClr val="63AFE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4280691" y="5154372"/>
            <a:ext cx="76623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Improved data quality, early detection and resolution of migration blockers </a:t>
            </a:r>
          </a:p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Identified process gaps between both the banks causing data quality issues</a:t>
            </a:r>
            <a:endParaRPr lang="en-US" sz="1400" kern="0" dirty="0">
              <a:solidFill>
                <a:srgbClr val="1414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Enhanced migration specs and data mapping </a:t>
            </a:r>
            <a:r>
              <a:rPr lang="en-US" sz="1400" kern="0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of profiling and validation checks</a:t>
            </a:r>
          </a:p>
          <a:p>
            <a:pPr marL="152392" indent="-152392" defTabSz="609570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Resolution of data migration blockers to optimize migration sequence timings during cutover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en-US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214" y="1537208"/>
            <a:ext cx="3111106" cy="189165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 rot="653219" flipH="1">
            <a:off x="1253358" y="3202816"/>
            <a:ext cx="1403515" cy="2794614"/>
            <a:chOff x="4660005" y="1533167"/>
            <a:chExt cx="638942" cy="3953233"/>
          </a:xfrm>
        </p:grpSpPr>
        <p:sp>
          <p:nvSpPr>
            <p:cNvPr id="32" name="Rectangle 31"/>
            <p:cNvSpPr/>
            <p:nvPr/>
          </p:nvSpPr>
          <p:spPr bwMode="auto">
            <a:xfrm>
              <a:off x="4660005" y="1726056"/>
              <a:ext cx="547413" cy="3636264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127000"/>
            </a:effectLst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67" b="1" kern="0" dirty="0">
                <a:solidFill>
                  <a:prstClr val="black"/>
                </a:solidFill>
                <a:latin typeface="+mj-lt"/>
                <a:ea typeface="ＭＳ Ｐゴシック" pitchFamily="-12" charset="-128"/>
                <a:cs typeface="Calibri" panose="020F050202020403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757927" y="1533167"/>
              <a:ext cx="541020" cy="395323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67" b="1" kern="0" dirty="0">
                <a:solidFill>
                  <a:prstClr val="black"/>
                </a:solidFill>
                <a:latin typeface="+mj-lt"/>
                <a:ea typeface="ＭＳ Ｐゴシック" pitchFamily="-12" charset="-128"/>
                <a:cs typeface="Calibri" panose="020F0502020204030204" pitchFamily="34" charset="0"/>
              </a:endParaRPr>
            </a:p>
          </p:txBody>
        </p:sp>
      </p:grpSp>
      <p:cxnSp>
        <p:nvCxnSpPr>
          <p:cNvPr id="109" name="Straight Connector 108"/>
          <p:cNvCxnSpPr/>
          <p:nvPr/>
        </p:nvCxnSpPr>
        <p:spPr bwMode="auto">
          <a:xfrm>
            <a:off x="3823704" y="7550005"/>
            <a:ext cx="9669461" cy="0"/>
          </a:xfrm>
          <a:prstGeom prst="line">
            <a:avLst/>
          </a:prstGeom>
          <a:solidFill>
            <a:srgbClr val="63AFE5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16409" y="6305131"/>
            <a:ext cx="718927" cy="501028"/>
          </a:xfrm>
        </p:spPr>
        <p:txBody>
          <a:bodyPr/>
          <a:lstStyle/>
          <a:p>
            <a:fld id="{B32AB80A-78BA-6B42-BA0D-B44ACF890F5A}" type="slidenum">
              <a:rPr lang="en-US" smtClean="0"/>
              <a:t>2</a:t>
            </a:fld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-11598" y="4064888"/>
            <a:ext cx="1475856" cy="740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99" name="Group 98"/>
          <p:cNvGrpSpPr/>
          <p:nvPr/>
        </p:nvGrpSpPr>
        <p:grpSpPr>
          <a:xfrm rot="653219" flipH="1">
            <a:off x="1708530" y="1029249"/>
            <a:ext cx="1403515" cy="2299732"/>
            <a:chOff x="4660005" y="1533167"/>
            <a:chExt cx="638942" cy="3953233"/>
          </a:xfrm>
        </p:grpSpPr>
        <p:sp>
          <p:nvSpPr>
            <p:cNvPr id="100" name="Rectangle 99"/>
            <p:cNvSpPr/>
            <p:nvPr/>
          </p:nvSpPr>
          <p:spPr bwMode="auto">
            <a:xfrm>
              <a:off x="4660005" y="1726056"/>
              <a:ext cx="547413" cy="3636264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127000"/>
            </a:effectLst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67" b="1" kern="0" dirty="0">
                <a:solidFill>
                  <a:prstClr val="black"/>
                </a:solidFill>
                <a:latin typeface="+mj-lt"/>
                <a:ea typeface="ＭＳ Ｐゴシック" pitchFamily="-12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4757927" y="1533167"/>
              <a:ext cx="541020" cy="395323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67" b="1" kern="0" dirty="0">
                <a:solidFill>
                  <a:prstClr val="black"/>
                </a:solidFill>
                <a:latin typeface="+mj-lt"/>
                <a:ea typeface="ＭＳ Ｐゴシック" pitchFamily="-12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66" name="Parallelogram 65"/>
          <p:cNvSpPr/>
          <p:nvPr/>
        </p:nvSpPr>
        <p:spPr>
          <a:xfrm>
            <a:off x="844774" y="4066421"/>
            <a:ext cx="1894443" cy="737128"/>
          </a:xfrm>
          <a:prstGeom prst="parallelogram">
            <a:avLst>
              <a:gd name="adj" fmla="val 18651"/>
            </a:avLst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761950" fontAlgn="base">
              <a:spcBef>
                <a:spcPct val="0"/>
              </a:spcBef>
              <a:spcAft>
                <a:spcPct val="0"/>
              </a:spcAft>
            </a:pPr>
            <a:r>
              <a:rPr lang="en-US" sz="1333" b="1" kern="0" dirty="0">
                <a:solidFill>
                  <a:prstClr val="white"/>
                </a:solidFill>
                <a:ea typeface="ＭＳ Ｐゴシック" pitchFamily="-112" charset="-128"/>
                <a:cs typeface="Calibri" panose="020F0502020204030204" pitchFamily="34" charset="0"/>
              </a:rPr>
              <a:t>Challenges Faced</a:t>
            </a:r>
          </a:p>
        </p:txBody>
      </p:sp>
      <p:sp>
        <p:nvSpPr>
          <p:cNvPr id="67" name="Freeform 66"/>
          <p:cNvSpPr/>
          <p:nvPr/>
        </p:nvSpPr>
        <p:spPr>
          <a:xfrm>
            <a:off x="2638081" y="3994061"/>
            <a:ext cx="93265" cy="76729"/>
          </a:xfrm>
          <a:custGeom>
            <a:avLst/>
            <a:gdLst>
              <a:gd name="connsiteX0" fmla="*/ 12700 w 107950"/>
              <a:gd name="connsiteY0" fmla="*/ 0 h 92075"/>
              <a:gd name="connsiteX1" fmla="*/ 0 w 107950"/>
              <a:gd name="connsiteY1" fmla="*/ 92075 h 92075"/>
              <a:gd name="connsiteX2" fmla="*/ 107950 w 107950"/>
              <a:gd name="connsiteY2" fmla="*/ 88900 h 92075"/>
              <a:gd name="connsiteX3" fmla="*/ 12700 w 107950"/>
              <a:gd name="connsiteY3" fmla="*/ 0 h 92075"/>
              <a:gd name="connsiteX0" fmla="*/ 12700 w 112713"/>
              <a:gd name="connsiteY0" fmla="*/ 0 h 93662"/>
              <a:gd name="connsiteX1" fmla="*/ 0 w 112713"/>
              <a:gd name="connsiteY1" fmla="*/ 92075 h 93662"/>
              <a:gd name="connsiteX2" fmla="*/ 112713 w 112713"/>
              <a:gd name="connsiteY2" fmla="*/ 93662 h 93662"/>
              <a:gd name="connsiteX3" fmla="*/ 12700 w 112713"/>
              <a:gd name="connsiteY3" fmla="*/ 0 h 93662"/>
              <a:gd name="connsiteX0" fmla="*/ 12700 w 115094"/>
              <a:gd name="connsiteY0" fmla="*/ 0 h 92075"/>
              <a:gd name="connsiteX1" fmla="*/ 0 w 115094"/>
              <a:gd name="connsiteY1" fmla="*/ 92075 h 92075"/>
              <a:gd name="connsiteX2" fmla="*/ 115094 w 115094"/>
              <a:gd name="connsiteY2" fmla="*/ 91281 h 92075"/>
              <a:gd name="connsiteX3" fmla="*/ 12700 w 115094"/>
              <a:gd name="connsiteY3" fmla="*/ 0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094" h="92075">
                <a:moveTo>
                  <a:pt x="12700" y="0"/>
                </a:moveTo>
                <a:lnTo>
                  <a:pt x="0" y="92075"/>
                </a:lnTo>
                <a:lnTo>
                  <a:pt x="115094" y="91281"/>
                </a:lnTo>
                <a:lnTo>
                  <a:pt x="127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80985">
              <a:defRPr/>
            </a:pPr>
            <a:endParaRPr lang="en-US" sz="1333" kern="0" dirty="0">
              <a:solidFill>
                <a:prstClr val="white"/>
              </a:solidFill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7588" y="4192036"/>
            <a:ext cx="635925" cy="485899"/>
            <a:chOff x="179956" y="4124503"/>
            <a:chExt cx="763110" cy="583079"/>
          </a:xfrm>
        </p:grpSpPr>
        <p:pic>
          <p:nvPicPr>
            <p:cNvPr id="1026" name="Picture 2" descr="https://cdn2.iconfinder.com/data/icons/windows-8-metro-style/512/file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56" y="4124503"/>
              <a:ext cx="583079" cy="58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dn2.iconfinder.com/data/icons/windows-8-metro-style/512/pencil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53" y="4178094"/>
              <a:ext cx="404813" cy="404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-11598" y="1751873"/>
            <a:ext cx="3083168" cy="823234"/>
            <a:chOff x="100382" y="1680139"/>
            <a:chExt cx="3699801" cy="987881"/>
          </a:xfrm>
        </p:grpSpPr>
        <p:sp>
          <p:nvSpPr>
            <p:cNvPr id="55" name="Rectangle 54"/>
            <p:cNvSpPr/>
            <p:nvPr/>
          </p:nvSpPr>
          <p:spPr>
            <a:xfrm>
              <a:off x="100382" y="1779785"/>
              <a:ext cx="1991723" cy="8882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58" name="Parallelogram 57"/>
            <p:cNvSpPr/>
            <p:nvPr/>
          </p:nvSpPr>
          <p:spPr>
            <a:xfrm>
              <a:off x="1485927" y="1775895"/>
              <a:ext cx="2314256" cy="884554"/>
            </a:xfrm>
            <a:prstGeom prst="parallelogram">
              <a:avLst>
                <a:gd name="adj" fmla="val 18651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6193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b="1" kern="0" dirty="0">
                  <a:solidFill>
                    <a:prstClr val="white"/>
                  </a:solidFill>
                  <a:ea typeface="ＭＳ Ｐゴシック" pitchFamily="-112" charset="-128"/>
                  <a:cs typeface="Calibri" panose="020F0502020204030204" pitchFamily="34" charset="0"/>
                </a:rPr>
                <a:t>Value adds/</a:t>
              </a:r>
            </a:p>
            <a:p>
              <a:pPr algn="ctr" defTabSz="76193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b="1" kern="0" dirty="0">
                  <a:solidFill>
                    <a:prstClr val="white"/>
                  </a:solidFill>
                  <a:ea typeface="ＭＳ Ｐゴシック" pitchFamily="-112" charset="-128"/>
                  <a:cs typeface="Calibri" panose="020F0502020204030204" pitchFamily="34" charset="0"/>
                </a:rPr>
                <a:t>Investments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3688265" y="1680139"/>
              <a:ext cx="111918" cy="92075"/>
            </a:xfrm>
            <a:custGeom>
              <a:avLst/>
              <a:gdLst>
                <a:gd name="connsiteX0" fmla="*/ 12700 w 107950"/>
                <a:gd name="connsiteY0" fmla="*/ 0 h 92075"/>
                <a:gd name="connsiteX1" fmla="*/ 0 w 107950"/>
                <a:gd name="connsiteY1" fmla="*/ 92075 h 92075"/>
                <a:gd name="connsiteX2" fmla="*/ 107950 w 107950"/>
                <a:gd name="connsiteY2" fmla="*/ 88900 h 92075"/>
                <a:gd name="connsiteX3" fmla="*/ 12700 w 107950"/>
                <a:gd name="connsiteY3" fmla="*/ 0 h 92075"/>
                <a:gd name="connsiteX0" fmla="*/ 12700 w 112713"/>
                <a:gd name="connsiteY0" fmla="*/ 0 h 93662"/>
                <a:gd name="connsiteX1" fmla="*/ 0 w 112713"/>
                <a:gd name="connsiteY1" fmla="*/ 92075 h 93662"/>
                <a:gd name="connsiteX2" fmla="*/ 112713 w 112713"/>
                <a:gd name="connsiteY2" fmla="*/ 93662 h 93662"/>
                <a:gd name="connsiteX3" fmla="*/ 12700 w 112713"/>
                <a:gd name="connsiteY3" fmla="*/ 0 h 93662"/>
                <a:gd name="connsiteX0" fmla="*/ 12700 w 115094"/>
                <a:gd name="connsiteY0" fmla="*/ 0 h 92075"/>
                <a:gd name="connsiteX1" fmla="*/ 0 w 115094"/>
                <a:gd name="connsiteY1" fmla="*/ 92075 h 92075"/>
                <a:gd name="connsiteX2" fmla="*/ 115094 w 115094"/>
                <a:gd name="connsiteY2" fmla="*/ 91281 h 92075"/>
                <a:gd name="connsiteX3" fmla="*/ 12700 w 115094"/>
                <a:gd name="connsiteY3" fmla="*/ 0 h 9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094" h="92075">
                  <a:moveTo>
                    <a:pt x="12700" y="0"/>
                  </a:moveTo>
                  <a:lnTo>
                    <a:pt x="0" y="92075"/>
                  </a:lnTo>
                  <a:lnTo>
                    <a:pt x="115094" y="91281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80985">
                <a:defRPr/>
              </a:pPr>
              <a:endParaRPr lang="en-US" sz="1333" kern="0" dirty="0">
                <a:solidFill>
                  <a:prstClr val="white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98" y="1861029"/>
              <a:ext cx="387538" cy="677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Rectangle 76"/>
          <p:cNvSpPr/>
          <p:nvPr/>
        </p:nvSpPr>
        <p:spPr>
          <a:xfrm>
            <a:off x="8382876" y="968782"/>
            <a:ext cx="21210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80985" eaLnBrk="0" hangingPunct="0"/>
            <a:r>
              <a:rPr lang="en-US" sz="2000" b="1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  <a:latin typeface="+mj-lt"/>
                <a:cs typeface="Calibri" panose="020F0502020204030204" pitchFamily="34" charset="0"/>
              </a:rPr>
              <a:t>Solution Details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7" r="15387"/>
          <a:stretch/>
        </p:blipFill>
        <p:spPr>
          <a:xfrm>
            <a:off x="7724546" y="849346"/>
            <a:ext cx="669869" cy="50415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 bwMode="auto">
          <a:xfrm>
            <a:off x="3071570" y="3512857"/>
            <a:ext cx="3126031" cy="0"/>
          </a:xfrm>
          <a:prstGeom prst="line">
            <a:avLst/>
          </a:prstGeom>
          <a:solidFill>
            <a:srgbClr val="63AFE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V="1">
            <a:off x="6458904" y="1253183"/>
            <a:ext cx="0" cy="4474517"/>
          </a:xfrm>
          <a:prstGeom prst="line">
            <a:avLst/>
          </a:prstGeom>
          <a:solidFill>
            <a:srgbClr val="63AFE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6816178" y="3740997"/>
            <a:ext cx="4711700" cy="2375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7"/>
              </a:spcBef>
              <a:spcAft>
                <a:spcPts val="167"/>
              </a:spcAft>
            </a:pPr>
            <a:r>
              <a:rPr lang="en-US" sz="1167" dirty="0">
                <a:solidFill>
                  <a:schemeClr val="tx2"/>
                </a:solidFill>
                <a:cs typeface="Calibri" panose="020F0502020204030204" pitchFamily="34" charset="0"/>
              </a:rPr>
              <a:t>Solution Description</a:t>
            </a:r>
          </a:p>
          <a:p>
            <a:pPr marL="152394" indent="-152394">
              <a:spcBef>
                <a:spcPts val="167"/>
              </a:spcBef>
              <a:spcAft>
                <a:spcPts val="167"/>
              </a:spcAft>
              <a:buFont typeface="Wingdings" panose="05000000000000000000" pitchFamily="2" charset="2"/>
              <a:buChar char="§"/>
            </a:pPr>
            <a:r>
              <a:rPr lang="en-US" sz="1167" dirty="0">
                <a:solidFill>
                  <a:schemeClr val="tx2"/>
                </a:solidFill>
                <a:cs typeface="Calibri" panose="020F0502020204030204" pitchFamily="34" charset="0"/>
              </a:rPr>
              <a:t>Early detection of migration blockers </a:t>
            </a: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by performing profiling on source data based on target mapping specs</a:t>
            </a:r>
          </a:p>
          <a:p>
            <a:pPr marL="152394" indent="-152394">
              <a:spcBef>
                <a:spcPts val="167"/>
              </a:spcBef>
              <a:spcAft>
                <a:spcPts val="167"/>
              </a:spcAft>
              <a:buFont typeface="Wingdings" panose="05000000000000000000" pitchFamily="2" charset="2"/>
              <a:buChar char="§"/>
            </a:pP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Data </a:t>
            </a:r>
            <a:r>
              <a:rPr lang="en-US" sz="1167" dirty="0">
                <a:solidFill>
                  <a:schemeClr val="tx2"/>
                </a:solidFill>
                <a:cs typeface="Calibri" panose="020F0502020204030204" pitchFamily="34" charset="0"/>
              </a:rPr>
              <a:t>from source systems in standard format is </a:t>
            </a: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processed </a:t>
            </a:r>
            <a:r>
              <a:rPr lang="en-US" sz="1167" dirty="0">
                <a:solidFill>
                  <a:schemeClr val="tx2"/>
                </a:solidFill>
                <a:cs typeface="Calibri" panose="020F0502020204030204" pitchFamily="34" charset="0"/>
              </a:rPr>
              <a:t>by ETL processes into the </a:t>
            </a: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pre-target layer</a:t>
            </a:r>
            <a:r>
              <a:rPr lang="en-US" sz="1167" dirty="0">
                <a:solidFill>
                  <a:schemeClr val="tx2"/>
                </a:solidFill>
                <a:cs typeface="Calibri" panose="020F0502020204030204" pitchFamily="34" charset="0"/>
              </a:rPr>
              <a:t>.</a:t>
            </a:r>
          </a:p>
          <a:p>
            <a:pPr marL="152394" indent="-152394">
              <a:spcBef>
                <a:spcPts val="167"/>
              </a:spcBef>
              <a:spcAft>
                <a:spcPts val="167"/>
              </a:spcAft>
              <a:buFont typeface="Wingdings" panose="05000000000000000000" pitchFamily="2" charset="2"/>
              <a:buChar char="§"/>
            </a:pPr>
            <a:r>
              <a:rPr lang="en-US" sz="1167" dirty="0">
                <a:solidFill>
                  <a:schemeClr val="tx2"/>
                </a:solidFill>
                <a:cs typeface="Calibri" panose="020F0502020204030204" pitchFamily="34" charset="0"/>
              </a:rPr>
              <a:t>Data from </a:t>
            </a: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pre-target area is uploaded into target applications</a:t>
            </a:r>
            <a:endParaRPr lang="en-US" sz="1167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152394" indent="-152394">
              <a:spcBef>
                <a:spcPts val="167"/>
              </a:spcBef>
              <a:spcAft>
                <a:spcPts val="167"/>
              </a:spcAft>
              <a:buFont typeface="Wingdings" panose="05000000000000000000" pitchFamily="2" charset="2"/>
              <a:buChar char="§"/>
            </a:pP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Downstream feed extract and reports are generated and published</a:t>
            </a:r>
          </a:p>
          <a:p>
            <a:pPr marL="152394" indent="-152394">
              <a:spcBef>
                <a:spcPts val="167"/>
              </a:spcBef>
              <a:spcAft>
                <a:spcPts val="167"/>
              </a:spcAft>
              <a:buFont typeface="Wingdings" panose="05000000000000000000" pitchFamily="2" charset="2"/>
              <a:buChar char="§"/>
            </a:pP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Data Validation on each hops to avoid failure </a:t>
            </a:r>
            <a:r>
              <a:rPr lang="en-US" sz="1167" dirty="0">
                <a:solidFill>
                  <a:schemeClr val="tx2"/>
                </a:solidFill>
                <a:cs typeface="Calibri" panose="020F0502020204030204" pitchFamily="34" charset="0"/>
              </a:rPr>
              <a:t>d</a:t>
            </a: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uring target upload process and reduce effort and time involved in failure backups</a:t>
            </a:r>
          </a:p>
          <a:p>
            <a:pPr marL="152394" indent="-152394">
              <a:spcBef>
                <a:spcPts val="167"/>
              </a:spcBef>
              <a:spcAft>
                <a:spcPts val="167"/>
              </a:spcAft>
              <a:buFont typeface="Wingdings" panose="05000000000000000000" pitchFamily="2" charset="2"/>
              <a:buChar char="§"/>
            </a:pP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Qualitative and Quantitative data reconciliation reports to validate the data migration success </a:t>
            </a:r>
            <a:endParaRPr lang="en-US" sz="1167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81333" y="3734331"/>
            <a:ext cx="3083763" cy="224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2pPr marL="182880" lvl="1" indent="-18288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2pPr>
          </a:lstStyle>
          <a:p>
            <a:pPr marL="238115" indent="-238115">
              <a:buFont typeface="Wingdings" panose="05000000000000000000" pitchFamily="2" charset="2"/>
              <a:buChar char="§"/>
            </a:pPr>
            <a:r>
              <a:rPr lang="en-US" sz="1167" dirty="0" smtClean="0">
                <a:solidFill>
                  <a:schemeClr val="tx2"/>
                </a:solidFill>
              </a:rPr>
              <a:t>Deviations in business and operational processes across banks causing data quality issues</a:t>
            </a:r>
            <a:endParaRPr lang="en-US" sz="1167" dirty="0">
              <a:solidFill>
                <a:schemeClr val="tx2"/>
              </a:solidFill>
            </a:endParaRPr>
          </a:p>
          <a:p>
            <a:pPr marL="238115" indent="-238115">
              <a:buFont typeface="Wingdings" panose="05000000000000000000" pitchFamily="2" charset="2"/>
              <a:buChar char="§"/>
            </a:pPr>
            <a:r>
              <a:rPr lang="en-US" sz="1167" dirty="0" smtClean="0">
                <a:solidFill>
                  <a:schemeClr val="tx2"/>
                </a:solidFill>
              </a:rPr>
              <a:t>Recommendation on Data Cleansing approach considering effort required to cleanse data in source application to be decommissioned versus transformation complexity during migration causing heavy migration sequence</a:t>
            </a:r>
          </a:p>
          <a:p>
            <a:pPr marL="238115" indent="-238115">
              <a:buFont typeface="Wingdings" panose="05000000000000000000" pitchFamily="2" charset="2"/>
              <a:buChar char="§"/>
            </a:pPr>
            <a:r>
              <a:rPr lang="en-US" sz="1167" dirty="0" smtClean="0">
                <a:solidFill>
                  <a:schemeClr val="tx2"/>
                </a:solidFill>
              </a:rPr>
              <a:t>Evolving migration specs, data mapping and change requests to align with target business process</a:t>
            </a:r>
            <a:endParaRPr lang="en-US" sz="1167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3872" y="1580566"/>
            <a:ext cx="3175000" cy="178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4" lvl="1" indent="-152394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Recommendation on auto-correction rules based on industry experience to reduce cost and effort involved in manual cleansing</a:t>
            </a:r>
          </a:p>
          <a:p>
            <a:pPr marL="152394" lvl="1" indent="-152394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1700+ data quality issues are identified for 180+ data entities across 35+ applications</a:t>
            </a:r>
          </a:p>
          <a:p>
            <a:pPr marL="152394" lvl="1" indent="-152394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PLATINUM - Cognizant’s proprietary and licensed tool </a:t>
            </a:r>
            <a:endParaRPr lang="en-US" sz="1167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cxnSp>
        <p:nvCxnSpPr>
          <p:cNvPr id="162" name="Straight Connector 161"/>
          <p:cNvCxnSpPr/>
          <p:nvPr/>
        </p:nvCxnSpPr>
        <p:spPr bwMode="auto">
          <a:xfrm>
            <a:off x="6569703" y="3431215"/>
            <a:ext cx="5253998" cy="0"/>
          </a:xfrm>
          <a:prstGeom prst="line">
            <a:avLst/>
          </a:prstGeom>
          <a:solidFill>
            <a:srgbClr val="63AFE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6637443" y="1465942"/>
            <a:ext cx="3175000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4" lvl="1" indent="-152394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1167" dirty="0" smtClean="0">
                <a:solidFill>
                  <a:schemeClr val="tx2"/>
                </a:solidFill>
                <a:cs typeface="Calibri" panose="020F0502020204030204" pitchFamily="34" charset="0"/>
              </a:rPr>
              <a:t>Solution Architecture</a:t>
            </a:r>
            <a:endParaRPr lang="en-US" sz="1167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39" name="Title 4"/>
          <p:cNvSpPr>
            <a:spLocks noGrp="1"/>
          </p:cNvSpPr>
          <p:nvPr>
            <p:ph type="title"/>
          </p:nvPr>
        </p:nvSpPr>
        <p:spPr>
          <a:xfrm>
            <a:off x="125744" y="299476"/>
            <a:ext cx="12300968" cy="60725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Data Quality and Validation Implementation @ Largest Bank in the MENA region</a:t>
            </a:r>
            <a:endParaRPr lang="en-US" sz="2000" dirty="0"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45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66431"/>
              </p:ext>
            </p:extLst>
          </p:nvPr>
        </p:nvGraphicFramePr>
        <p:xfrm>
          <a:off x="540327" y="1113247"/>
          <a:ext cx="11014364" cy="499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048"/>
                <a:gridCol w="6649316"/>
              </a:tblGrid>
              <a:tr h="37592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+mj-lt"/>
                          <a:cs typeface="Calibri" panose="020F0502020204030204" pitchFamily="34" charset="0"/>
                        </a:rPr>
                        <a:t>Project Details</a:t>
                      </a:r>
                      <a:endParaRPr lang="en-US" sz="170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Project start and completion date/ Duration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July 2017, inflight project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948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Project Manager (Onsite/Offshore)/POCs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Shailesh</a:t>
                      </a:r>
                      <a:r>
                        <a:rPr lang="en-US" sz="12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Pratap Singh</a:t>
                      </a: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(Onsite</a:t>
                      </a: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en-US" sz="120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Portfolio Director - needs to sign off on the case study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Soumya </a:t>
                      </a:r>
                      <a:r>
                        <a:rPr lang="en-US" sz="1200" kern="120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DasGupta</a:t>
                      </a:r>
                      <a:r>
                        <a:rPr lang="en-US" sz="12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Offshore)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Peak team size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25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Service line involved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BFS</a:t>
                      </a:r>
                      <a:endParaRPr lang="en-US" sz="120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COE involved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DQG COE, BISQUAD and CBC - BFS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948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Onsite/offshore Ratio</a:t>
                      </a:r>
                      <a:endParaRPr lang="en-US" sz="1300" dirty="0">
                        <a:solidFill>
                          <a:schemeClr val="tx2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Complete Onsite</a:t>
                      </a:r>
                      <a:endParaRPr lang="en-US" sz="120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Location of the project</a:t>
                      </a:r>
                      <a:endParaRPr lang="en-US" sz="1300" dirty="0">
                        <a:solidFill>
                          <a:schemeClr val="tx2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Abu Dhabi (UAE)</a:t>
                      </a:r>
                      <a:endParaRPr lang="en-US" sz="12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Key themes</a:t>
                      </a:r>
                      <a:endParaRPr lang="en-US" sz="1300" dirty="0">
                        <a:solidFill>
                          <a:schemeClr val="tx2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One</a:t>
                      </a:r>
                      <a:r>
                        <a:rPr lang="en-US" sz="12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Bank Customer Experience</a:t>
                      </a:r>
                      <a:endParaRPr lang="en-US" sz="120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5876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Any unique highlights of the project</a:t>
                      </a:r>
                      <a:endParaRPr lang="en-US" sz="1300" dirty="0">
                        <a:solidFill>
                          <a:schemeClr val="tx2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Rule based cross</a:t>
                      </a:r>
                      <a:r>
                        <a:rPr lang="en-US" sz="12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application Data Profiling and Validation</a:t>
                      </a:r>
                      <a:endParaRPr lang="en-US" sz="120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Client LoBs/ BU</a:t>
                      </a:r>
                      <a:r>
                        <a:rPr lang="en-US" sz="1300" baseline="0" dirty="0" smtClean="0">
                          <a:solidFill>
                            <a:schemeClr val="tx2"/>
                          </a:solidFill>
                          <a:latin typeface="+mj-lt"/>
                          <a:cs typeface="Calibri" panose="020F0502020204030204" pitchFamily="34" charset="0"/>
                        </a:rPr>
                        <a:t> involved</a:t>
                      </a:r>
                      <a:endParaRPr lang="en-US" sz="1300" dirty="0">
                        <a:solidFill>
                          <a:schemeClr val="tx2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TIO (Technology integration office)</a:t>
                      </a:r>
                      <a:endParaRPr lang="en-US" sz="120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125744" y="299476"/>
            <a:ext cx="12300968" cy="60725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Data Quality and Validation Implementation @ Largest Bank in the MENA region</a:t>
            </a:r>
            <a:endParaRPr lang="en-US" sz="2000" dirty="0"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36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GNIZANT_Corp_16x9">
  <a:themeElements>
    <a:clrScheme name="Cognizant">
      <a:dk1>
        <a:srgbClr val="50B3CF"/>
      </a:dk1>
      <a:lt1>
        <a:sysClr val="window" lastClr="FFFFFF"/>
      </a:lt1>
      <a:dk2>
        <a:srgbClr val="141414"/>
      </a:dk2>
      <a:lt2>
        <a:srgbClr val="FFFFFF"/>
      </a:lt2>
      <a:accent1>
        <a:srgbClr val="50B3CF"/>
      </a:accent1>
      <a:accent2>
        <a:srgbClr val="6DB33F"/>
      </a:accent2>
      <a:accent3>
        <a:srgbClr val="72CDF4"/>
      </a:accent3>
      <a:accent4>
        <a:srgbClr val="00728F"/>
      </a:accent4>
      <a:accent5>
        <a:srgbClr val="387C2C"/>
      </a:accent5>
      <a:accent6>
        <a:srgbClr val="DF7A1C"/>
      </a:accent6>
      <a:hlink>
        <a:srgbClr val="D36522"/>
      </a:hlink>
      <a:folHlink>
        <a:srgbClr val="66C2E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Cognizant">
        <a:dk1>
          <a:srgbClr val="50B3CF"/>
        </a:dk1>
        <a:lt1>
          <a:sysClr val="window" lastClr="FFFFFF"/>
        </a:lt1>
        <a:dk2>
          <a:srgbClr val="141414"/>
        </a:dk2>
        <a:lt2>
          <a:srgbClr val="FFFFFF"/>
        </a:lt2>
        <a:accent1>
          <a:srgbClr val="50B3CF"/>
        </a:accent1>
        <a:accent2>
          <a:srgbClr val="6DB33F"/>
        </a:accent2>
        <a:accent3>
          <a:srgbClr val="72CDF4"/>
        </a:accent3>
        <a:accent4>
          <a:srgbClr val="00728F"/>
        </a:accent4>
        <a:accent5>
          <a:srgbClr val="387C2C"/>
        </a:accent5>
        <a:accent6>
          <a:srgbClr val="DF7A1C"/>
        </a:accent6>
        <a:hlink>
          <a:srgbClr val="D36522"/>
        </a:hlink>
        <a:folHlink>
          <a:srgbClr val="66C2EF"/>
        </a:folHlink>
      </a:clrScheme>
    </a:extraClrScheme>
  </a:extraClrSchemeLst>
  <a:extLst>
    <a:ext uri="{05A4C25C-085E-4340-85A3-A5531E510DB2}">
      <thm15:themeFamily xmlns:thm15="http://schemas.microsoft.com/office/thememl/2012/main" name="2017_Corporate.potx" id="{F2FF7F8B-80DB-4760-B3BC-FC048FDE757B}" vid="{26ADC0C1-7476-429A-BB03-D62824D3CA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635</Words>
  <Application>Microsoft Office PowerPoint</Application>
  <PresentationFormat>Widescreen</PresentationFormat>
  <Paragraphs>72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 Unicode MS</vt:lpstr>
      <vt:lpstr>ＭＳ Ｐゴシック</vt:lpstr>
      <vt:lpstr>Arial</vt:lpstr>
      <vt:lpstr>Calibri</vt:lpstr>
      <vt:lpstr>Courier New</vt:lpstr>
      <vt:lpstr>Wingdings</vt:lpstr>
      <vt:lpstr>COGNIZANT_Corp_16x9</vt:lpstr>
      <vt:lpstr>PowerPoint Presentation</vt:lpstr>
      <vt:lpstr>Data Quality and Validation Implementation @ Largest Bank in the MENA region</vt:lpstr>
      <vt:lpstr>Data Quality and Validation Implementation @ Largest Bank in the MENA region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Sen, Sauradip (Cognizant)</dc:creator>
  <cp:lastModifiedBy>Singh, Shailesh Pratap (Cognizant)</cp:lastModifiedBy>
  <cp:revision>25</cp:revision>
  <dcterms:created xsi:type="dcterms:W3CDTF">2017-12-08T06:06:58Z</dcterms:created>
  <dcterms:modified xsi:type="dcterms:W3CDTF">2017-12-12T05:59:29Z</dcterms:modified>
</cp:coreProperties>
</file>